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15"/>
  </p:notesMasterIdLst>
  <p:sldIdLst>
    <p:sldId id="256" r:id="rId5"/>
    <p:sldId id="312" r:id="rId6"/>
    <p:sldId id="357" r:id="rId7"/>
    <p:sldId id="320" r:id="rId8"/>
    <p:sldId id="367" r:id="rId9"/>
    <p:sldId id="364" r:id="rId10"/>
    <p:sldId id="365" r:id="rId11"/>
    <p:sldId id="366" r:id="rId12"/>
    <p:sldId id="354" r:id="rId13"/>
    <p:sldId id="34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830"/>
    <p:restoredTop sz="94573"/>
  </p:normalViewPr>
  <p:slideViewPr>
    <p:cSldViewPr snapToGrid="0">
      <p:cViewPr varScale="1">
        <p:scale>
          <a:sx n="82" d="100"/>
          <a:sy n="82" d="100"/>
        </p:scale>
        <p:origin x="168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4/17/24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161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149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2470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04/18/2024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04/18/2024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04/18/2024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esearchComputing/max_efficiency_parallel_quick_byte" TargetMode="External"/><Relationship Id="rId3" Type="http://schemas.openxmlformats.org/officeDocument/2006/relationships/hyperlink" Target="http://www.rc.colorado.edu/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xjmag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reepic.com/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pacehop.com/wp-content/uploads/2021/01/cores.jp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easy_parallelization_htc_primer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an.r-project.org/web/packages/Rwtss/vignettes/Rwtss.html" TargetMode="Externa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esearchcomputing.princeton.edu/support/knowledge-base/parallel-code" TargetMode="External"/><Relationship Id="rId4" Type="http://schemas.openxmlformats.org/officeDocument/2006/relationships/hyperlink" Target="http://www.earthmagazine.org/article/todays-weather-forecast-good-strong-chance-improvement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RC Quick Byte: Maximizing Efficiency Using Parallelization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/>
              <a:t>Thank you! </a:t>
            </a:r>
            <a:endParaRPr sz="4800" b="1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04/18/2024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ts val="3300"/>
            </a:pPr>
            <a:r>
              <a:rPr lang="en-US">
                <a:cs typeface="Arial"/>
              </a:rPr>
              <a:t>Maximizing Efficiency Using Parallelization</a:t>
            </a:r>
            <a:endParaRPr lang="en-US" dirty="0">
              <a:cs typeface="Arial"/>
            </a:endParaRPr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483476" y="1825624"/>
            <a:ext cx="6984124" cy="4337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Date: April 18, 2024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Instructor: Andrew Monaghan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Contributors: Layla Freeborn, Trevor Hall, Brandon Reyes, Shelley Knuth</a:t>
            </a: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www.rc.colorado.edu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r>
              <a:rPr lang="en-US" sz="2500" dirty="0" err="1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rc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04/18/2024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0AA99F-3D3E-83A9-4A7C-4730183C06E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7865643" y="1943748"/>
            <a:ext cx="3256013" cy="3213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1CE021-D81D-A362-27C3-90945AB46B7E}"/>
              </a:ext>
            </a:extLst>
          </p:cNvPr>
          <p:cNvSpPr txBox="1"/>
          <p:nvPr/>
        </p:nvSpPr>
        <p:spPr>
          <a:xfrm>
            <a:off x="7227875" y="5132891"/>
            <a:ext cx="453154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1800" b="1" dirty="0">
                <a:latin typeface="Century Gothic"/>
              </a:rPr>
              <a:t>Slides</a:t>
            </a:r>
          </a:p>
          <a:p>
            <a:pPr marL="0" indent="0" algn="ctr">
              <a:buNone/>
            </a:pPr>
            <a:r>
              <a:rPr lang="en-US" sz="1800" dirty="0">
                <a:latin typeface="Century Gothic"/>
                <a:hlinkClick r:id="rId8"/>
              </a:rPr>
              <a:t>https://github.com/ResearchComputing/max_efficiency_parallel_quick_byte</a:t>
            </a:r>
            <a:r>
              <a:rPr lang="en-US" sz="1800" b="1" dirty="0">
                <a:latin typeface="Century Gothic"/>
              </a:rPr>
              <a:t> </a:t>
            </a:r>
            <a:endParaRPr lang="en-US" sz="1800" dirty="0">
              <a:latin typeface="Century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Learning Objectives and Outline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914888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Century Gothic"/>
              </a:rPr>
              <a:t>What is parallelization?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Century Gothic"/>
              </a:rPr>
              <a:t>Types of parallelization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Century Gothic"/>
              </a:rPr>
              <a:t>Is parallelization for me?</a:t>
            </a:r>
          </a:p>
          <a:p>
            <a:pPr marL="0" indent="0">
              <a:buNone/>
            </a:pPr>
            <a:endParaRPr lang="en-US" sz="2800" dirty="0"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04/18/2024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284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What is parallelization?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181" y="1840768"/>
            <a:ext cx="11880274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endParaRPr lang="en-US" sz="2800" dirty="0">
              <a:latin typeface="Century Gothic" panose="020B0502020202020204" pitchFamily="34" charset="0"/>
            </a:endParaRP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04/18/2024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01DD01-3C97-20EF-3457-2A1CAB0F48F9}"/>
              </a:ext>
            </a:extLst>
          </p:cNvPr>
          <p:cNvSpPr txBox="1"/>
          <p:nvPr/>
        </p:nvSpPr>
        <p:spPr>
          <a:xfrm>
            <a:off x="6841546" y="5568961"/>
            <a:ext cx="25346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Image source: </a:t>
            </a:r>
            <a:r>
              <a:rPr lang="en-US" sz="1200" i="1" dirty="0">
                <a:hlinkClick r:id="rId3"/>
              </a:rPr>
              <a:t>https://bxjmag.com</a:t>
            </a:r>
            <a:r>
              <a:rPr lang="en-US" sz="1200" i="1" dirty="0"/>
              <a:t> </a:t>
            </a:r>
          </a:p>
        </p:txBody>
      </p:sp>
      <p:pic>
        <p:nvPicPr>
          <p:cNvPr id="8" name="Picture 7" descr="A tractor working in a field&#10;&#10;Description automatically generated">
            <a:extLst>
              <a:ext uri="{FF2B5EF4-FFF2-40B4-BE49-F238E27FC236}">
                <a16:creationId xmlns:a16="http://schemas.microsoft.com/office/drawing/2014/main" id="{0635A35E-1F2C-1A15-F79B-B366595503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905" y="3024636"/>
            <a:ext cx="4629265" cy="246928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A group of red tractors on a field&#10;&#10;Description automatically generated">
            <a:extLst>
              <a:ext uri="{FF2B5EF4-FFF2-40B4-BE49-F238E27FC236}">
                <a16:creationId xmlns:a16="http://schemas.microsoft.com/office/drawing/2014/main" id="{798A390E-5CF7-E54C-9158-2316E9CC68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9373" y="3030530"/>
            <a:ext cx="4625010" cy="24656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230F85C-7D88-63A1-1F72-CFE126564D39}"/>
              </a:ext>
            </a:extLst>
          </p:cNvPr>
          <p:cNvSpPr txBox="1"/>
          <p:nvPr/>
        </p:nvSpPr>
        <p:spPr>
          <a:xfrm>
            <a:off x="520072" y="5568961"/>
            <a:ext cx="28676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Image source: </a:t>
            </a:r>
            <a:r>
              <a:rPr lang="en-US" sz="1200" i="1" dirty="0">
                <a:hlinkClick r:id="rId6"/>
              </a:rPr>
              <a:t>https://www.freepic.com</a:t>
            </a:r>
            <a:r>
              <a:rPr lang="en-US" sz="1200" i="1" dirty="0"/>
              <a:t> 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8831474-7BA8-AF65-50B1-60CEEC652248}"/>
              </a:ext>
            </a:extLst>
          </p:cNvPr>
          <p:cNvCxnSpPr/>
          <p:nvPr/>
        </p:nvCxnSpPr>
        <p:spPr>
          <a:xfrm>
            <a:off x="6064958" y="1553310"/>
            <a:ext cx="0" cy="440303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DA88744-9F33-89AA-81CB-71BE6F157C5F}"/>
              </a:ext>
            </a:extLst>
          </p:cNvPr>
          <p:cNvSpPr txBox="1">
            <a:spLocks/>
          </p:cNvSpPr>
          <p:nvPr/>
        </p:nvSpPr>
        <p:spPr>
          <a:xfrm>
            <a:off x="729772" y="1840769"/>
            <a:ext cx="3804679" cy="51480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dirty="0">
                <a:latin typeface="Century Gothic" panose="020B0502020202020204" pitchFamily="34" charset="0"/>
              </a:rPr>
              <a:t>Serial</a:t>
            </a:r>
          </a:p>
          <a:p>
            <a:pPr algn="ctr"/>
            <a:endParaRPr lang="en-US" sz="3200" dirty="0">
              <a:latin typeface="Century Gothic" panose="020B0502020202020204" pitchFamily="34" charset="0"/>
            </a:endParaRPr>
          </a:p>
          <a:p>
            <a:pPr lvl="1" algn="ctr"/>
            <a:endParaRPr lang="en-US" dirty="0">
              <a:latin typeface="Century Gothic" panose="020B0502020202020204" pitchFamily="34" charset="0"/>
            </a:endParaRPr>
          </a:p>
          <a:p>
            <a:pPr marL="457200" lvl="1" indent="0" algn="ctr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06A7050-2FE5-3BBA-271F-26A1F58B261D}"/>
              </a:ext>
            </a:extLst>
          </p:cNvPr>
          <p:cNvSpPr txBox="1">
            <a:spLocks/>
          </p:cNvSpPr>
          <p:nvPr/>
        </p:nvSpPr>
        <p:spPr>
          <a:xfrm>
            <a:off x="7111690" y="1869779"/>
            <a:ext cx="3804679" cy="51480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dirty="0">
                <a:latin typeface="Century Gothic" panose="020B0502020202020204" pitchFamily="34" charset="0"/>
              </a:rPr>
              <a:t>Parallel</a:t>
            </a:r>
          </a:p>
          <a:p>
            <a:pPr algn="ctr"/>
            <a:endParaRPr lang="en-US" sz="3200" dirty="0">
              <a:latin typeface="Century Gothic" panose="020B0502020202020204" pitchFamily="34" charset="0"/>
            </a:endParaRPr>
          </a:p>
          <a:p>
            <a:pPr lvl="1" algn="ctr"/>
            <a:endParaRPr lang="en-US" dirty="0">
              <a:latin typeface="Century Gothic" panose="020B0502020202020204" pitchFamily="34" charset="0"/>
            </a:endParaRPr>
          </a:p>
          <a:p>
            <a:pPr marL="457200" lvl="1" indent="0" algn="ctr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How is parallelization achieved?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181" y="1840768"/>
            <a:ext cx="11880274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endParaRPr lang="en-US" sz="2800" dirty="0">
              <a:latin typeface="Century Gothic" panose="020B0502020202020204" pitchFamily="34" charset="0"/>
            </a:endParaRP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04/18/2024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0B4781-8408-565F-1988-91A8B339F1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2165" y="2117628"/>
            <a:ext cx="3865458" cy="262274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187E2542-3E75-6A70-2842-76466EE79F97}"/>
              </a:ext>
            </a:extLst>
          </p:cNvPr>
          <p:cNvSpPr txBox="1">
            <a:spLocks/>
          </p:cNvSpPr>
          <p:nvPr/>
        </p:nvSpPr>
        <p:spPr>
          <a:xfrm>
            <a:off x="308609" y="1549831"/>
            <a:ext cx="7270061" cy="4624665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70000"/>
              </a:lnSpc>
            </a:pPr>
            <a:r>
              <a:rPr lang="en-US" dirty="0">
                <a:latin typeface="Century Gothic" panose="020B0502020202020204" pitchFamily="34" charset="0"/>
              </a:rPr>
              <a:t>A typical computer (“node”) has 1 or more central processing units (CPUs)</a:t>
            </a:r>
          </a:p>
          <a:p>
            <a:pPr>
              <a:lnSpc>
                <a:spcPct val="170000"/>
              </a:lnSpc>
            </a:pPr>
            <a:r>
              <a:rPr lang="en-US" dirty="0">
                <a:latin typeface="Century Gothic" panose="020B0502020202020204" pitchFamily="34" charset="0"/>
              </a:rPr>
              <a:t>Each CPU has one or more </a:t>
            </a:r>
            <a:r>
              <a:rPr lang="en-US" i="1" dirty="0">
                <a:latin typeface="Century Gothic" panose="020B0502020202020204" pitchFamily="34" charset="0"/>
              </a:rPr>
              <a:t>cores</a:t>
            </a:r>
            <a:endParaRPr lang="en-US" dirty="0">
              <a:latin typeface="Century Gothic" panose="020B0502020202020204" pitchFamily="34" charset="0"/>
            </a:endParaRPr>
          </a:p>
          <a:p>
            <a:pPr>
              <a:lnSpc>
                <a:spcPct val="170000"/>
              </a:lnSpc>
            </a:pPr>
            <a:r>
              <a:rPr lang="en-US" dirty="0">
                <a:latin typeface="Century Gothic" panose="020B0502020202020204" pitchFamily="34" charset="0"/>
              </a:rPr>
              <a:t>Each core can execute one instruction (task) at a time</a:t>
            </a:r>
          </a:p>
          <a:p>
            <a:pPr>
              <a:lnSpc>
                <a:spcPct val="170000"/>
              </a:lnSpc>
            </a:pPr>
            <a:r>
              <a:rPr lang="en-US" dirty="0">
                <a:latin typeface="Century Gothic" panose="020B0502020202020204" pitchFamily="34" charset="0"/>
              </a:rPr>
              <a:t>Examples: </a:t>
            </a:r>
          </a:p>
          <a:p>
            <a:pPr lvl="1">
              <a:lnSpc>
                <a:spcPct val="170000"/>
              </a:lnSpc>
            </a:pPr>
            <a:r>
              <a:rPr lang="en-US" dirty="0">
                <a:latin typeface="Century Gothic" panose="020B0502020202020204" pitchFamily="34" charset="0"/>
              </a:rPr>
              <a:t>Your laptop: 4-8 cores</a:t>
            </a:r>
          </a:p>
          <a:p>
            <a:pPr lvl="1">
              <a:lnSpc>
                <a:spcPct val="170000"/>
              </a:lnSpc>
            </a:pPr>
            <a:r>
              <a:rPr lang="en-US" dirty="0">
                <a:latin typeface="Century Gothic" panose="020B0502020202020204" pitchFamily="34" charset="0"/>
              </a:rPr>
              <a:t>A supercomputer node: 32-128 cores</a:t>
            </a:r>
          </a:p>
          <a:p>
            <a:pPr lvl="1">
              <a:lnSpc>
                <a:spcPct val="170000"/>
              </a:lnSpc>
            </a:pPr>
            <a:r>
              <a:rPr lang="en-US" dirty="0">
                <a:latin typeface="Century Gothic" panose="020B0502020202020204" pitchFamily="34" charset="0"/>
              </a:rPr>
              <a:t>A GPU: thousands of (tiny) cores</a:t>
            </a:r>
          </a:p>
          <a:p>
            <a:pPr>
              <a:lnSpc>
                <a:spcPct val="170000"/>
              </a:lnSpc>
            </a:pPr>
            <a:r>
              <a:rPr lang="en-US" dirty="0">
                <a:latin typeface="Century Gothic" panose="020B0502020202020204" pitchFamily="34" charset="0"/>
              </a:rPr>
              <a:t>A supercomputer like CURC’s “Alpine” has 100s to 1000s of nodes that can be used for parallel processing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4121497-0CAA-3C14-73C2-C82F6C3BEA68}"/>
              </a:ext>
            </a:extLst>
          </p:cNvPr>
          <p:cNvSpPr txBox="1"/>
          <p:nvPr/>
        </p:nvSpPr>
        <p:spPr>
          <a:xfrm>
            <a:off x="8368740" y="4798908"/>
            <a:ext cx="3318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Image source: </a:t>
            </a:r>
            <a:r>
              <a:rPr lang="en-US" sz="1200" i="1" dirty="0">
                <a:hlinkClick r:id="rId4"/>
              </a:rPr>
              <a:t>https://spacehop.com/wp-content/uploads/2021/01/cores.jpg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53217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541" y="365125"/>
            <a:ext cx="11814914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Types of parallelization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6788" y="2121114"/>
            <a:ext cx="3804679" cy="514806"/>
          </a:xfrm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dirty="0">
                <a:latin typeface="Century Gothic" panose="020B0502020202020204" pitchFamily="34" charset="0"/>
              </a:rPr>
              <a:t>Code-</a:t>
            </a:r>
            <a:r>
              <a:rPr lang="en-US" b="1" dirty="0">
                <a:latin typeface="Century Gothic" panose="020B0502020202020204" pitchFamily="34" charset="0"/>
              </a:rPr>
              <a:t>internal </a:t>
            </a:r>
            <a:r>
              <a:rPr lang="en-US" dirty="0">
                <a:latin typeface="Century Gothic" panose="020B0502020202020204" pitchFamily="34" charset="0"/>
              </a:rPr>
              <a:t>parallelization</a:t>
            </a:r>
            <a:endParaRPr lang="en-US" sz="2800" dirty="0">
              <a:latin typeface="Century Gothic" panose="020B0502020202020204" pitchFamily="34" charset="0"/>
            </a:endParaRP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3/19/2024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  <p:pic>
        <p:nvPicPr>
          <p:cNvPr id="10" name="Picture 9" descr="A computer with arrows pointing to the screen&#10;&#10;Description automatically generated with medium confidence">
            <a:extLst>
              <a:ext uri="{FF2B5EF4-FFF2-40B4-BE49-F238E27FC236}">
                <a16:creationId xmlns:a16="http://schemas.microsoft.com/office/drawing/2014/main" id="{5327F789-5AF4-3F32-B8A9-2B4453040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590" y="2831350"/>
            <a:ext cx="4231933" cy="1755989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338B9A9-9977-AF91-D96A-332772174994}"/>
              </a:ext>
            </a:extLst>
          </p:cNvPr>
          <p:cNvSpPr txBox="1">
            <a:spLocks/>
          </p:cNvSpPr>
          <p:nvPr/>
        </p:nvSpPr>
        <p:spPr>
          <a:xfrm>
            <a:off x="930664" y="2131054"/>
            <a:ext cx="3804679" cy="514806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dirty="0">
                <a:latin typeface="Century Gothic" panose="020B0502020202020204" pitchFamily="34" charset="0"/>
              </a:rPr>
              <a:t>Code-</a:t>
            </a:r>
            <a:r>
              <a:rPr lang="en-US" b="1" dirty="0">
                <a:latin typeface="Century Gothic" panose="020B0502020202020204" pitchFamily="34" charset="0"/>
              </a:rPr>
              <a:t>external</a:t>
            </a:r>
            <a:r>
              <a:rPr lang="en-US" dirty="0">
                <a:latin typeface="Century Gothic" panose="020B0502020202020204" pitchFamily="34" charset="0"/>
              </a:rPr>
              <a:t> parallelization</a:t>
            </a: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pic>
        <p:nvPicPr>
          <p:cNvPr id="12" name="Picture 11" descr="A computer network diagram with arrows&#10;&#10;Description automatically generated">
            <a:extLst>
              <a:ext uri="{FF2B5EF4-FFF2-40B4-BE49-F238E27FC236}">
                <a16:creationId xmlns:a16="http://schemas.microsoft.com/office/drawing/2014/main" id="{05C8B358-7AC3-E1EA-681D-915AFD97F2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8758" y="3048063"/>
            <a:ext cx="4348371" cy="124748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87A2A2D-BEAC-A01C-8656-C9AC1AAE3EC7}"/>
              </a:ext>
            </a:extLst>
          </p:cNvPr>
          <p:cNvSpPr txBox="1"/>
          <p:nvPr/>
        </p:nvSpPr>
        <p:spPr>
          <a:xfrm>
            <a:off x="7076788" y="4812589"/>
            <a:ext cx="2685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Climate Model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08DF5B-DDE7-E7D9-3D8A-4E845304B4E2}"/>
              </a:ext>
            </a:extLst>
          </p:cNvPr>
          <p:cNvSpPr txBox="1"/>
          <p:nvPr/>
        </p:nvSpPr>
        <p:spPr>
          <a:xfrm>
            <a:off x="930664" y="4812589"/>
            <a:ext cx="3031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Image processing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5914392-4247-84EB-2C8B-F2A3C4214017}"/>
              </a:ext>
            </a:extLst>
          </p:cNvPr>
          <p:cNvCxnSpPr/>
          <p:nvPr/>
        </p:nvCxnSpPr>
        <p:spPr>
          <a:xfrm>
            <a:off x="6052432" y="1688574"/>
            <a:ext cx="0" cy="440303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8386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541" y="365125"/>
            <a:ext cx="11814914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Code-external parallelization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3/19/2024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338B9A9-9977-AF91-D96A-332772174994}"/>
              </a:ext>
            </a:extLst>
          </p:cNvPr>
          <p:cNvSpPr txBox="1">
            <a:spLocks/>
          </p:cNvSpPr>
          <p:nvPr/>
        </p:nvSpPr>
        <p:spPr>
          <a:xfrm>
            <a:off x="417098" y="1440492"/>
            <a:ext cx="7161150" cy="444674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Also referred to as: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HTC: High throughput computing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“Embarrassingly” parallel computing</a:t>
            </a:r>
          </a:p>
          <a:p>
            <a:pPr lvl="1">
              <a:lnSpc>
                <a:spcPct val="110000"/>
              </a:lnSpc>
            </a:pPr>
            <a:endParaRPr lang="en-US" sz="1000" dirty="0">
              <a:latin typeface="Century Gothic" panose="020B0502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Used for repetitive, independent tasks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Processing images from satellites, microscopes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Monte Carlo-type statistical modeling</a:t>
            </a:r>
          </a:p>
          <a:p>
            <a:pPr lvl="1">
              <a:lnSpc>
                <a:spcPct val="110000"/>
              </a:lnSpc>
            </a:pPr>
            <a:endParaRPr lang="en-US" sz="1000" dirty="0">
              <a:latin typeface="Century Gothic" panose="020B0502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CURC has lots of tools to facilitate HTC!  </a:t>
            </a:r>
          </a:p>
          <a:p>
            <a:pPr lvl="1">
              <a:lnSpc>
                <a:spcPct val="110000"/>
              </a:lnSpc>
            </a:pPr>
            <a:r>
              <a:rPr lang="en-US" sz="1800" dirty="0">
                <a:latin typeface="Century Gothic" panose="020B0502020202020204" pitchFamily="34" charset="0"/>
                <a:hlinkClick r:id="rId3"/>
              </a:rPr>
              <a:t>https://github.com/ResearchComputing/easy_parallelization_htc_primer</a:t>
            </a:r>
            <a:r>
              <a:rPr lang="en-US" sz="1800" dirty="0">
                <a:latin typeface="Century Gothic" panose="020B0502020202020204" pitchFamily="34" charset="0"/>
              </a:rPr>
              <a:t> </a:t>
            </a: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250AF2-451B-7AF4-5309-F693356B6BB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232648" y="1986080"/>
            <a:ext cx="3588825" cy="313792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1051B49-2108-E51D-C2A2-909964068B65}"/>
              </a:ext>
            </a:extLst>
          </p:cNvPr>
          <p:cNvSpPr txBox="1"/>
          <p:nvPr/>
        </p:nvSpPr>
        <p:spPr>
          <a:xfrm>
            <a:off x="8075822" y="5124002"/>
            <a:ext cx="393248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i="1" dirty="0"/>
              <a:t>Image source: </a:t>
            </a:r>
            <a:r>
              <a:rPr lang="en-US" sz="800" i="1" dirty="0">
                <a:hlinkClick r:id="rId5"/>
              </a:rPr>
              <a:t>https://cran.r-project.org/web/packages/Rwtss/vignettes/Rwtss.html</a:t>
            </a:r>
            <a:r>
              <a:rPr lang="en-US" sz="8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28099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541" y="365125"/>
            <a:ext cx="11814914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Code-internal parallelization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3/19/2024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338B9A9-9977-AF91-D96A-332772174994}"/>
              </a:ext>
            </a:extLst>
          </p:cNvPr>
          <p:cNvSpPr txBox="1">
            <a:spLocks/>
          </p:cNvSpPr>
          <p:nvPr/>
        </p:nvSpPr>
        <p:spPr>
          <a:xfrm>
            <a:off x="417097" y="1440493"/>
            <a:ext cx="7461774" cy="473484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Types: </a:t>
            </a:r>
          </a:p>
          <a:p>
            <a:pPr marL="914400" lvl="1" indent="-457200">
              <a:lnSpc>
                <a:spcPct val="110000"/>
              </a:lnSpc>
              <a:buFont typeface="+mj-lt"/>
              <a:buAutoNum type="arabicPeriod"/>
            </a:pPr>
            <a:r>
              <a:rPr lang="en-US" u="sng" dirty="0">
                <a:latin typeface="Century Gothic" panose="020B0502020202020204" pitchFamily="34" charset="0"/>
              </a:rPr>
              <a:t>Shared-memory</a:t>
            </a:r>
            <a:r>
              <a:rPr lang="en-US" dirty="0">
                <a:latin typeface="Century Gothic" panose="020B0502020202020204" pitchFamily="34" charset="0"/>
              </a:rPr>
              <a:t> (“multithreading”)– single </a:t>
            </a:r>
            <a:r>
              <a:rPr lang="en-US" i="1" dirty="0">
                <a:latin typeface="Century Gothic" panose="020B0502020202020204" pitchFamily="34" charset="0"/>
              </a:rPr>
              <a:t>node</a:t>
            </a:r>
            <a:r>
              <a:rPr lang="en-US" dirty="0">
                <a:latin typeface="Century Gothic" panose="020B0502020202020204" pitchFamily="34" charset="0"/>
              </a:rPr>
              <a:t> (computer)</a:t>
            </a:r>
          </a:p>
          <a:p>
            <a:pPr marL="914400" lvl="1" indent="-457200">
              <a:lnSpc>
                <a:spcPct val="110000"/>
              </a:lnSpc>
              <a:buFont typeface="+mj-lt"/>
              <a:buAutoNum type="arabicPeriod"/>
            </a:pPr>
            <a:r>
              <a:rPr lang="en-US" u="sng" dirty="0">
                <a:latin typeface="Century Gothic" panose="020B0502020202020204" pitchFamily="34" charset="0"/>
              </a:rPr>
              <a:t>Distributed-memory</a:t>
            </a:r>
            <a:r>
              <a:rPr lang="en-US" dirty="0">
                <a:latin typeface="Century Gothic" panose="020B0502020202020204" pitchFamily="34" charset="0"/>
              </a:rPr>
              <a:t> (“multiprocessing or “MPI”) – multiple nodes</a:t>
            </a:r>
          </a:p>
          <a:p>
            <a:pPr marL="914400" lvl="1" indent="-457200">
              <a:lnSpc>
                <a:spcPct val="110000"/>
              </a:lnSpc>
              <a:buFont typeface="+mj-lt"/>
              <a:buAutoNum type="arabicPeriod"/>
            </a:pPr>
            <a:r>
              <a:rPr lang="en-US" u="sng" dirty="0">
                <a:latin typeface="Century Gothic" panose="020B0502020202020204" pitchFamily="34" charset="0"/>
              </a:rPr>
              <a:t>Accelerated</a:t>
            </a:r>
            <a:r>
              <a:rPr lang="en-US" dirty="0">
                <a:latin typeface="Century Gothic" panose="020B0502020202020204" pitchFamily="34" charset="0"/>
              </a:rPr>
              <a:t> -- GPUs</a:t>
            </a:r>
          </a:p>
          <a:p>
            <a:pPr lvl="1">
              <a:lnSpc>
                <a:spcPct val="110000"/>
              </a:lnSpc>
            </a:pPr>
            <a:endParaRPr lang="en-US" sz="1000" dirty="0">
              <a:latin typeface="Century Gothic" panose="020B0502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Used for dependent, independent tasks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Climate or earthquake simulations (PDEs)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Machine learning with GPUs (matrices)</a:t>
            </a:r>
          </a:p>
          <a:p>
            <a:pPr lvl="1">
              <a:lnSpc>
                <a:spcPct val="110000"/>
              </a:lnSpc>
            </a:pPr>
            <a:endParaRPr lang="en-US" sz="1000" dirty="0">
              <a:latin typeface="Century Gothic" panose="020B0502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CURC supports all types of code-internal parallelization! </a:t>
            </a:r>
            <a:endParaRPr lang="en-US" sz="2800" b="1" dirty="0">
              <a:latin typeface="Century Gothic" panose="020B0502020202020204" pitchFamily="34" charset="0"/>
            </a:endParaRPr>
          </a:p>
        </p:txBody>
      </p:sp>
      <p:pic>
        <p:nvPicPr>
          <p:cNvPr id="5" name="Picture 4" descr="A diagram of a globe&#10;&#10;Description automatically generated">
            <a:extLst>
              <a:ext uri="{FF2B5EF4-FFF2-40B4-BE49-F238E27FC236}">
                <a16:creationId xmlns:a16="http://schemas.microsoft.com/office/drawing/2014/main" id="{292400D6-C23B-E943-1608-09F3C870E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5989" y="2148619"/>
            <a:ext cx="3703330" cy="263381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B335F6-DD97-3AD9-E428-76CF600726A3}"/>
              </a:ext>
            </a:extLst>
          </p:cNvPr>
          <p:cNvSpPr txBox="1"/>
          <p:nvPr/>
        </p:nvSpPr>
        <p:spPr>
          <a:xfrm>
            <a:off x="8225989" y="4782436"/>
            <a:ext cx="35489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Image source: </a:t>
            </a:r>
            <a:r>
              <a:rPr lang="en-US" sz="800" b="0" i="0" u="none" strike="noStrike" dirty="0">
                <a:solidFill>
                  <a:srgbClr val="006FCA"/>
                </a:solidFill>
                <a:effectLst/>
                <a:latin typeface="Noto Sans" panose="020B0604020202020204" pitchFamily="34" charset="0"/>
                <a:hlinkClick r:id="rId4"/>
              </a:rPr>
              <a:t>www.earthmagazine.org/article/todays-weather-forecast-good-strong-chance-improvement</a:t>
            </a:r>
            <a:endParaRPr lang="en-US" sz="800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F380F2-54A0-62C8-9D4E-7B54BE358ADA}"/>
              </a:ext>
            </a:extLst>
          </p:cNvPr>
          <p:cNvSpPr txBox="1"/>
          <p:nvPr/>
        </p:nvSpPr>
        <p:spPr>
          <a:xfrm>
            <a:off x="7969363" y="5661878"/>
            <a:ext cx="33662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Century Gothic" panose="020B0502020202020204" pitchFamily="34" charset="0"/>
              </a:rPr>
              <a:t>Information source: </a:t>
            </a:r>
            <a:r>
              <a:rPr lang="en-US" sz="1200" i="1" dirty="0">
                <a:latin typeface="Century Gothic" panose="020B0502020202020204" pitchFamily="34" charset="0"/>
                <a:hlinkClick r:id="rId5"/>
              </a:rPr>
              <a:t>https://researchcomputing.princeton.edu/support/knowledge-base/parallel-code</a:t>
            </a:r>
            <a:r>
              <a:rPr lang="en-US" sz="1200" i="1" dirty="0">
                <a:latin typeface="Century Gothic" panose="020B0502020202020204" pitchFamily="34" charset="0"/>
              </a:rPr>
              <a:t>  </a:t>
            </a:r>
          </a:p>
          <a:p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4002524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Additional topics (if time allows)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04/18/2024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9700A-FBA6-5BFA-A8DA-6CAC17E2D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77" y="1838151"/>
            <a:ext cx="10152401" cy="3447833"/>
          </a:xfrm>
        </p:spPr>
        <p:txBody>
          <a:bodyPr>
            <a:normAutofit fontScale="62500" lnSpcReduction="20000"/>
          </a:bodyPr>
          <a:lstStyle/>
          <a:p>
            <a:pPr lvl="1">
              <a:lnSpc>
                <a:spcPct val="120000"/>
              </a:lnSpc>
            </a:pPr>
            <a:r>
              <a:rPr lang="en-US" sz="4000" u="sng" dirty="0">
                <a:latin typeface="Century Gothic"/>
              </a:rPr>
              <a:t>Is parallelization for me?</a:t>
            </a:r>
          </a:p>
          <a:p>
            <a:pPr lvl="2">
              <a:lnSpc>
                <a:spcPct val="120000"/>
              </a:lnSpc>
            </a:pPr>
            <a:r>
              <a:rPr lang="en-US" sz="3600" dirty="0">
                <a:latin typeface="Century Gothic"/>
              </a:rPr>
              <a:t>Computational time constraints?</a:t>
            </a:r>
          </a:p>
          <a:p>
            <a:pPr lvl="2">
              <a:lnSpc>
                <a:spcPct val="120000"/>
              </a:lnSpc>
            </a:pPr>
            <a:r>
              <a:rPr lang="en-US" sz="3600" dirty="0">
                <a:latin typeface="Century Gothic"/>
              </a:rPr>
              <a:t>Computational memory constraints?</a:t>
            </a:r>
          </a:p>
          <a:p>
            <a:pPr lvl="2">
              <a:lnSpc>
                <a:spcPct val="120000"/>
              </a:lnSpc>
            </a:pPr>
            <a:r>
              <a:rPr lang="en-US" sz="3600" dirty="0">
                <a:latin typeface="Century Gothic"/>
              </a:rPr>
              <a:t>Level of effort to parallelize?</a:t>
            </a:r>
          </a:p>
          <a:p>
            <a:pPr lvl="2">
              <a:lnSpc>
                <a:spcPct val="120000"/>
              </a:lnSpc>
            </a:pPr>
            <a:endParaRPr lang="en-US" sz="3600" dirty="0">
              <a:latin typeface="Century Gothic"/>
            </a:endParaRPr>
          </a:p>
          <a:p>
            <a:pPr lvl="1">
              <a:lnSpc>
                <a:spcPct val="120000"/>
              </a:lnSpc>
            </a:pPr>
            <a:r>
              <a:rPr lang="en-US" sz="4000" u="sng" dirty="0">
                <a:latin typeface="Century Gothic"/>
              </a:rPr>
              <a:t>How do I get started with parallelization?</a:t>
            </a:r>
          </a:p>
          <a:p>
            <a:pPr lvl="2">
              <a:lnSpc>
                <a:spcPct val="120000"/>
              </a:lnSpc>
            </a:pPr>
            <a:r>
              <a:rPr lang="en-US" sz="3600" dirty="0">
                <a:latin typeface="Century Gothic"/>
              </a:rPr>
              <a:t>Look for existing code!</a:t>
            </a:r>
          </a:p>
          <a:p>
            <a:pPr lvl="2">
              <a:lnSpc>
                <a:spcPct val="120000"/>
              </a:lnSpc>
            </a:pPr>
            <a:r>
              <a:rPr lang="en-US" sz="3600" dirty="0">
                <a:latin typeface="Century Gothic"/>
              </a:rPr>
              <a:t>Consult with your Research Computing staff</a:t>
            </a:r>
          </a:p>
          <a:p>
            <a:pPr lvl="1">
              <a:lnSpc>
                <a:spcPct val="120000"/>
              </a:lnSpc>
            </a:pPr>
            <a:endParaRPr lang="en-US" sz="4000" dirty="0">
              <a:latin typeface="Century Gothic"/>
            </a:endParaRPr>
          </a:p>
          <a:p>
            <a:pPr lvl="2">
              <a:lnSpc>
                <a:spcPct val="120000"/>
              </a:lnSpc>
            </a:pPr>
            <a:endParaRPr lang="en-US" sz="3600" dirty="0">
              <a:latin typeface="Century Gothic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835A8-A19D-F1DB-A032-11D97C1C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874882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AB02FF4-25A1-49FE-9DF7-DD19F525B7FA}">
  <ds:schemaRefs>
    <ds:schemaRef ds:uri="http://schemas.openxmlformats.org/package/2006/metadata/core-properties"/>
    <ds:schemaRef ds:uri="http://purl.org/dc/terms/"/>
    <ds:schemaRef ds:uri="http://purl.org/dc/elements/1.1/"/>
    <ds:schemaRef ds:uri="http://www.w3.org/XML/1998/namespace"/>
    <ds:schemaRef ds:uri="92c16b9d-8c83-445e-a4f4-1fe3d2f43f13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microsoft.com/office/infopath/2007/PartnerControls"/>
    <ds:schemaRef ds:uri="a1519f9a-9d6a-41c1-afc9-552e4069f82f"/>
    <ds:schemaRef ds:uri="7e49f7d3-8802-46ca-9604-495ce27f67f4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9592</TotalTime>
  <Words>487</Words>
  <Application>Microsoft Macintosh PowerPoint</Application>
  <PresentationFormat>Widescreen</PresentationFormat>
  <Paragraphs>109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Noto Sans</vt:lpstr>
      <vt:lpstr>CUB Content </vt:lpstr>
      <vt:lpstr>RC Quick Byte: Maximizing Efficiency Using Parallelization</vt:lpstr>
      <vt:lpstr>Maximizing Efficiency Using Parallelization</vt:lpstr>
      <vt:lpstr>Learning Objectives and Outline</vt:lpstr>
      <vt:lpstr>What is parallelization?</vt:lpstr>
      <vt:lpstr>How is parallelization achieved?</vt:lpstr>
      <vt:lpstr>Types of parallelization</vt:lpstr>
      <vt:lpstr>Code-external parallelization</vt:lpstr>
      <vt:lpstr>Code-internal parallelization</vt:lpstr>
      <vt:lpstr>Additional topics (if time allows)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Andrew Monaghan</cp:lastModifiedBy>
  <cp:revision>5</cp:revision>
  <dcterms:created xsi:type="dcterms:W3CDTF">2023-01-13T17:07:22Z</dcterms:created>
  <dcterms:modified xsi:type="dcterms:W3CDTF">2024-04-18T18:29:31Z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